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4" r:id="rId3"/>
    <p:sldId id="257" r:id="rId4"/>
    <p:sldId id="258" r:id="rId5"/>
    <p:sldId id="259" r:id="rId6"/>
    <p:sldId id="260" r:id="rId7"/>
    <p:sldId id="261" r:id="rId8"/>
    <p:sldId id="262" r:id="rId9"/>
    <p:sldId id="263" r:id="rId10"/>
    <p:sldId id="267"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33B8EB-A7D6-46C9-B426-EA96C6B39A16}" type="datetimeFigureOut">
              <a:rPr lang="en-US" smtClean="0"/>
              <a:t>5/9/2015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179E9-1D20-4D76-A911-0739ED20A5E2}" type="slidenum">
              <a:rPr lang="en-US" smtClean="0"/>
              <a:t>‹#›</a:t>
            </a:fld>
            <a:endParaRPr lang="en-US"/>
          </a:p>
        </p:txBody>
      </p:sp>
    </p:spTree>
    <p:extLst>
      <p:ext uri="{BB962C8B-B14F-4D97-AF65-F5344CB8AC3E}">
        <p14:creationId xmlns:p14="http://schemas.microsoft.com/office/powerpoint/2010/main" val="1625518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446943-1CA6-4F32-A52D-174CCAEBC1DD}"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46943-1CA6-4F32-A52D-174CCAEBC1DD}"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46943-1CA6-4F32-A52D-174CCAEBC1DD}"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446943-1CA6-4F32-A52D-174CCAEBC1DD}"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7446943-1CA6-4F32-A52D-174CCAEBC1DD}" type="datetimeFigureOut">
              <a:rPr lang="en-US" smtClean="0"/>
              <a:t>5/9/2015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446943-1CA6-4F32-A52D-174CCAEBC1DD}" type="datetimeFigureOut">
              <a:rPr lang="en-US" smtClean="0"/>
              <a:t>5/9/2015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DCBE9-CD62-4D76-A74E-C01D4E15E73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446943-1CA6-4F32-A52D-174CCAEBC1DD}" type="datetimeFigureOut">
              <a:rPr lang="en-US" smtClean="0"/>
              <a:t>5/9/2015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446943-1CA6-4F32-A52D-174CCAEBC1DD}" type="datetimeFigureOut">
              <a:rPr lang="en-US" smtClean="0"/>
              <a:t>5/9/2015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46943-1CA6-4F32-A52D-174CCAEBC1DD}" type="datetimeFigureOut">
              <a:rPr lang="en-US" smtClean="0"/>
              <a:t>5/9/2015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7446943-1CA6-4F32-A52D-174CCAEBC1DD}" type="datetimeFigureOut">
              <a:rPr lang="en-US" smtClean="0"/>
              <a:t>5/9/2015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A5DCBE9-CD62-4D76-A74E-C01D4E15E7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46943-1CA6-4F32-A52D-174CCAEBC1DD}" type="datetimeFigureOut">
              <a:rPr lang="en-US" smtClean="0"/>
              <a:t>5/9/2015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DCBE9-CD62-4D76-A74E-C01D4E15E7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7446943-1CA6-4F32-A52D-174CCAEBC1DD}" type="datetimeFigureOut">
              <a:rPr lang="en-US" smtClean="0"/>
              <a:t>5/9/2015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A5DCBE9-CD62-4D76-A74E-C01D4E15E73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Hoe schrijf ik een betoog?	</a:t>
            </a:r>
            <a:endParaRPr lang="en-US" dirty="0"/>
          </a:p>
        </p:txBody>
      </p:sp>
      <p:sp>
        <p:nvSpPr>
          <p:cNvPr id="3" name="Subtitle 2"/>
          <p:cNvSpPr>
            <a:spLocks noGrp="1"/>
          </p:cNvSpPr>
          <p:nvPr>
            <p:ph type="subTitle" idx="1"/>
          </p:nvPr>
        </p:nvSpPr>
        <p:spPr/>
        <p:txBody>
          <a:bodyPr/>
          <a:lstStyle/>
          <a:p>
            <a:r>
              <a:rPr lang="nl-NL" dirty="0" smtClean="0"/>
              <a:t>Voorbereiding 6v PTA-week jan 2015</a:t>
            </a:r>
            <a:endParaRPr lang="en-US" dirty="0"/>
          </a:p>
        </p:txBody>
      </p:sp>
      <p:sp>
        <p:nvSpPr>
          <p:cNvPr id="4" name="Footer Placeholder 3"/>
          <p:cNvSpPr>
            <a:spLocks noGrp="1"/>
          </p:cNvSpPr>
          <p:nvPr>
            <p:ph type="ftr" sz="quarter" idx="11"/>
          </p:nvPr>
        </p:nvSpPr>
        <p:spPr/>
        <p:txBody>
          <a:bodyPr/>
          <a:lstStyle/>
          <a:p>
            <a:r>
              <a:rPr lang="en-US" smtClean="0"/>
              <a:t>http://educatie-en-school.infonu.nl/methodiek/17991-hoe-schrijf-je-een-betoog.html</a:t>
            </a:r>
            <a:endParaRPr lang="en-US"/>
          </a:p>
        </p:txBody>
      </p:sp>
    </p:spTree>
    <p:extLst>
      <p:ext uri="{BB962C8B-B14F-4D97-AF65-F5344CB8AC3E}">
        <p14:creationId xmlns:p14="http://schemas.microsoft.com/office/powerpoint/2010/main" val="1574245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Goede versus slechte schrijvers</a:t>
            </a:r>
            <a:endParaRPr lang="nl-NL" dirty="0"/>
          </a:p>
        </p:txBody>
      </p:sp>
      <p:sp>
        <p:nvSpPr>
          <p:cNvPr id="3" name="Content Placeholder 2"/>
          <p:cNvSpPr>
            <a:spLocks noGrp="1"/>
          </p:cNvSpPr>
          <p:nvPr>
            <p:ph sz="quarter" idx="1"/>
          </p:nvPr>
        </p:nvSpPr>
        <p:spPr/>
        <p:txBody>
          <a:bodyPr>
            <a:normAutofit/>
          </a:bodyPr>
          <a:lstStyle/>
          <a:p>
            <a:r>
              <a:rPr lang="nl-NL" sz="2000" b="0" dirty="0" smtClean="0"/>
              <a:t>Goede schrijvers besteden veel meer (efficiënte) aandacht aan:</a:t>
            </a:r>
          </a:p>
          <a:p>
            <a:pPr lvl="1"/>
            <a:r>
              <a:rPr lang="nl-NL" sz="2000" dirty="0" smtClean="0"/>
              <a:t>Planning:</a:t>
            </a:r>
          </a:p>
          <a:p>
            <a:pPr lvl="2"/>
            <a:r>
              <a:rPr lang="nl-NL" sz="2000" dirty="0" smtClean="0"/>
              <a:t>Retorische plannen (schrijver centraal): ‘Voor welk publiek zou ik deze tekst schrijven?’</a:t>
            </a:r>
          </a:p>
          <a:p>
            <a:pPr lvl="2"/>
            <a:r>
              <a:rPr lang="nl-NL" sz="2000" dirty="0" smtClean="0"/>
              <a:t>Inhoudsplannen (productgericht): alleen maar schrijfplan/’outline’: slechte schrijvers plannen voornamelijk inhoudelijk en nemen beslissingen op zinsniveau</a:t>
            </a:r>
          </a:p>
          <a:p>
            <a:pPr lvl="2"/>
            <a:r>
              <a:rPr lang="nl-NL" sz="2000" dirty="0" smtClean="0"/>
              <a:t>Procesplannen (procesgericht): ‘Ik begin met een mooi slot, zodat ik weet waar ik naartoe moet werken.’</a:t>
            </a:r>
          </a:p>
          <a:p>
            <a:pPr lvl="1"/>
            <a:endParaRPr lang="nl-NL" sz="2000" dirty="0"/>
          </a:p>
        </p:txBody>
      </p:sp>
    </p:spTree>
    <p:extLst>
      <p:ext uri="{BB962C8B-B14F-4D97-AF65-F5344CB8AC3E}">
        <p14:creationId xmlns:p14="http://schemas.microsoft.com/office/powerpoint/2010/main" val="4107214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Meer over goede en slechte schrijvers</a:t>
            </a:r>
            <a:endParaRPr lang="nl-NL" dirty="0"/>
          </a:p>
        </p:txBody>
      </p:sp>
      <p:sp>
        <p:nvSpPr>
          <p:cNvPr id="3" name="Content Placeholder 2"/>
          <p:cNvSpPr>
            <a:spLocks noGrp="1"/>
          </p:cNvSpPr>
          <p:nvPr>
            <p:ph sz="quarter" idx="1"/>
          </p:nvPr>
        </p:nvSpPr>
        <p:spPr/>
        <p:txBody>
          <a:bodyPr>
            <a:normAutofit/>
          </a:bodyPr>
          <a:lstStyle/>
          <a:p>
            <a:r>
              <a:rPr lang="nl-NL" sz="2400" b="0" dirty="0" smtClean="0"/>
              <a:t>Goede schrijvers stellen zich een overkoepelend doel voor ogen, waardoor zij doelgerichter schrijven</a:t>
            </a:r>
          </a:p>
          <a:p>
            <a:r>
              <a:rPr lang="nl-NL" sz="2400" b="0" dirty="0" smtClean="0"/>
              <a:t>Kenmerken incompetente schrijvers:</a:t>
            </a:r>
          </a:p>
          <a:p>
            <a:pPr lvl="1"/>
            <a:r>
              <a:rPr lang="nl-NL" sz="2400" dirty="0" smtClean="0"/>
              <a:t>Schrijven teksten is moeilijk</a:t>
            </a:r>
          </a:p>
          <a:p>
            <a:pPr lvl="1"/>
            <a:r>
              <a:rPr lang="nl-NL" sz="2400" dirty="0" smtClean="0"/>
              <a:t>Teksten zijn vaak onsamenhangend, onbegrijpelijk en niet prettig leesbaar</a:t>
            </a:r>
          </a:p>
          <a:p>
            <a:pPr lvl="1"/>
            <a:r>
              <a:rPr lang="nl-NL" sz="2400" dirty="0" smtClean="0"/>
              <a:t>De ideeën die ze genereren zijn meestal associatief en ongeorganiseerd van aard. Ze schrijven niet doelgericht</a:t>
            </a:r>
          </a:p>
          <a:p>
            <a:pPr lvl="1"/>
            <a:endParaRPr lang="nl-NL" sz="2400" dirty="0"/>
          </a:p>
        </p:txBody>
      </p:sp>
    </p:spTree>
    <p:extLst>
      <p:ext uri="{BB962C8B-B14F-4D97-AF65-F5344CB8AC3E}">
        <p14:creationId xmlns:p14="http://schemas.microsoft.com/office/powerpoint/2010/main" val="3012022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Meer over goede en slechte schrijvers</a:t>
            </a:r>
            <a:endParaRPr lang="nl-NL" dirty="0"/>
          </a:p>
        </p:txBody>
      </p:sp>
      <p:sp>
        <p:nvSpPr>
          <p:cNvPr id="3" name="Content Placeholder 2"/>
          <p:cNvSpPr>
            <a:spLocks noGrp="1"/>
          </p:cNvSpPr>
          <p:nvPr>
            <p:ph sz="quarter" idx="1"/>
          </p:nvPr>
        </p:nvSpPr>
        <p:spPr/>
        <p:txBody>
          <a:bodyPr>
            <a:normAutofit/>
          </a:bodyPr>
          <a:lstStyle/>
          <a:p>
            <a:r>
              <a:rPr lang="nl-NL" sz="2400" b="0" dirty="0" smtClean="0"/>
              <a:t>Goede schrijvers hebben geen probleem met spelling, grammatica en interpunctie</a:t>
            </a:r>
          </a:p>
          <a:p>
            <a:r>
              <a:rPr lang="nl-NL" sz="2400" b="0" dirty="0" smtClean="0"/>
              <a:t>Goede schrijvers reflecteren voortdurend tijdens het schrijven en zijn proces- en productgericht</a:t>
            </a:r>
          </a:p>
          <a:p>
            <a:r>
              <a:rPr lang="nl-NL" sz="2400" b="0" dirty="0" smtClean="0"/>
              <a:t>Slechte schrijvers reflecteren en herschrijven zelden</a:t>
            </a:r>
          </a:p>
          <a:p>
            <a:r>
              <a:rPr lang="nl-NL" sz="2400" b="0" dirty="0" smtClean="0"/>
              <a:t>Slechte schrijvers lezen de tekst hooguit nog eens door</a:t>
            </a:r>
          </a:p>
          <a:p>
            <a:r>
              <a:rPr lang="nl-NL" sz="2400" b="0" dirty="0" smtClean="0"/>
              <a:t>Slechte schrijvers kunnen geen afstand nemen en hun tekst in een ruimer kader zien</a:t>
            </a:r>
          </a:p>
          <a:p>
            <a:endParaRPr lang="nl-NL" sz="2400" b="0" dirty="0"/>
          </a:p>
        </p:txBody>
      </p:sp>
    </p:spTree>
    <p:extLst>
      <p:ext uri="{BB962C8B-B14F-4D97-AF65-F5344CB8AC3E}">
        <p14:creationId xmlns:p14="http://schemas.microsoft.com/office/powerpoint/2010/main" val="1402917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Tot slot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0062" y="1346994"/>
            <a:ext cx="3086100" cy="3086100"/>
          </a:xfrm>
        </p:spPr>
      </p:pic>
    </p:spTree>
    <p:extLst>
      <p:ext uri="{BB962C8B-B14F-4D97-AF65-F5344CB8AC3E}">
        <p14:creationId xmlns:p14="http://schemas.microsoft.com/office/powerpoint/2010/main" val="1419825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Opbouw	</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nl-NL" sz="3200" b="0" dirty="0" smtClean="0"/>
              <a:t>Wat is een betoog?</a:t>
            </a:r>
          </a:p>
          <a:p>
            <a:pPr>
              <a:buFont typeface="Arial" panose="020B0604020202020204" pitchFamily="34" charset="0"/>
              <a:buChar char="•"/>
            </a:pPr>
            <a:r>
              <a:rPr lang="nl-NL" sz="3200" b="0" dirty="0" smtClean="0"/>
              <a:t>Hoe schrijf ik een betoog? Bouwplan</a:t>
            </a:r>
          </a:p>
          <a:p>
            <a:pPr>
              <a:buFont typeface="Arial" panose="020B0604020202020204" pitchFamily="34" charset="0"/>
              <a:buChar char="•"/>
            </a:pPr>
            <a:r>
              <a:rPr lang="nl-NL" sz="3200" b="0" dirty="0" smtClean="0"/>
              <a:t>Soorten argumentatie</a:t>
            </a:r>
          </a:p>
          <a:p>
            <a:pPr>
              <a:buFont typeface="Arial" panose="020B0604020202020204" pitchFamily="34" charset="0"/>
              <a:buChar char="•"/>
            </a:pPr>
            <a:r>
              <a:rPr lang="nl-NL" sz="3200" b="0" dirty="0" smtClean="0"/>
              <a:t>Goede versus slechte schrijvers</a:t>
            </a:r>
          </a:p>
          <a:p>
            <a:pPr>
              <a:buFont typeface="Arial" panose="020B0604020202020204" pitchFamily="34" charset="0"/>
              <a:buChar char="•"/>
            </a:pPr>
            <a:endParaRPr lang="en-US" sz="3200" b="0" dirty="0"/>
          </a:p>
        </p:txBody>
      </p:sp>
    </p:spTree>
    <p:extLst>
      <p:ext uri="{BB962C8B-B14F-4D97-AF65-F5344CB8AC3E}">
        <p14:creationId xmlns:p14="http://schemas.microsoft.com/office/powerpoint/2010/main" val="1426645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Wat is een betoog?	</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nl-NL" sz="3200" b="0" dirty="0"/>
              <a:t>Een betoog is een overtuigende </a:t>
            </a:r>
            <a:r>
              <a:rPr lang="nl-NL" sz="3200" b="0" dirty="0" smtClean="0"/>
              <a:t>tekst</a:t>
            </a:r>
          </a:p>
          <a:p>
            <a:pPr>
              <a:buFont typeface="Arial" panose="020B0604020202020204" pitchFamily="34" charset="0"/>
              <a:buChar char="•"/>
            </a:pPr>
            <a:r>
              <a:rPr lang="nl-NL" sz="3200" b="0" dirty="0" smtClean="0"/>
              <a:t>Publiek overtuigen van stelling</a:t>
            </a:r>
          </a:p>
          <a:p>
            <a:pPr>
              <a:buFont typeface="Arial" panose="020B0604020202020204" pitchFamily="34" charset="0"/>
              <a:buChar char="•"/>
            </a:pPr>
            <a:r>
              <a:rPr lang="nl-NL" sz="3200" b="0" dirty="0" smtClean="0"/>
              <a:t>Door middel van argumenten</a:t>
            </a:r>
          </a:p>
          <a:p>
            <a:pPr>
              <a:buFont typeface="Arial" panose="020B0604020202020204" pitchFamily="34" charset="0"/>
              <a:buChar char="•"/>
            </a:pPr>
            <a:r>
              <a:rPr lang="nl-NL" sz="3200" b="0" dirty="0" smtClean="0"/>
              <a:t>Eigen argumenten en eventueel tegenargumenten verwerpen</a:t>
            </a:r>
          </a:p>
          <a:p>
            <a:pPr>
              <a:buFont typeface="Arial" panose="020B0604020202020204" pitchFamily="34" charset="0"/>
              <a:buChar char="•"/>
            </a:pPr>
            <a:r>
              <a:rPr lang="nl-NL" sz="3200" b="0" dirty="0" smtClean="0"/>
              <a:t>Bouwplan wordt geadviseerd</a:t>
            </a:r>
          </a:p>
          <a:p>
            <a:pPr>
              <a:buFont typeface="Arial" panose="020B0604020202020204" pitchFamily="34" charset="0"/>
              <a:buChar char="•"/>
            </a:pPr>
            <a:endParaRPr lang="nl-NL" sz="3200" b="0" dirty="0"/>
          </a:p>
          <a:p>
            <a:endParaRPr lang="nl-NL" sz="3200" b="0" dirty="0" smtClean="0"/>
          </a:p>
        </p:txBody>
      </p:sp>
    </p:spTree>
    <p:extLst>
      <p:ext uri="{BB962C8B-B14F-4D97-AF65-F5344CB8AC3E}">
        <p14:creationId xmlns:p14="http://schemas.microsoft.com/office/powerpoint/2010/main" val="383242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Hoe schrijf ik een betoog? bouwplan</a:t>
            </a:r>
            <a:endParaRPr lang="en-US" dirty="0"/>
          </a:p>
        </p:txBody>
      </p:sp>
      <p:sp>
        <p:nvSpPr>
          <p:cNvPr id="3" name="Content Placeholder 2"/>
          <p:cNvSpPr>
            <a:spLocks noGrp="1"/>
          </p:cNvSpPr>
          <p:nvPr>
            <p:ph idx="1"/>
          </p:nvPr>
        </p:nvSpPr>
        <p:spPr/>
        <p:txBody>
          <a:bodyPr>
            <a:noAutofit/>
          </a:bodyPr>
          <a:lstStyle/>
          <a:p>
            <a:pPr marL="0" indent="0"/>
            <a:r>
              <a:rPr lang="nl-NL" sz="1400" b="0" dirty="0" smtClean="0"/>
              <a:t>Stelling</a:t>
            </a:r>
            <a:r>
              <a:rPr lang="nl-NL" sz="1400" b="0" dirty="0"/>
              <a:t>: Legalisatie van </a:t>
            </a:r>
            <a:r>
              <a:rPr lang="nl-NL" sz="1400" b="0" dirty="0" smtClean="0"/>
              <a:t>drugs</a:t>
            </a:r>
          </a:p>
          <a:p>
            <a:pPr marL="285750" indent="-285750">
              <a:buFont typeface="Arial" panose="020B0604020202020204" pitchFamily="34" charset="0"/>
              <a:buChar char="•"/>
            </a:pPr>
            <a:r>
              <a:rPr lang="nl-NL" sz="1400" b="0" dirty="0" smtClean="0"/>
              <a:t>Alinea </a:t>
            </a:r>
            <a:r>
              <a:rPr lang="nl-NL" sz="1400" b="0" dirty="0"/>
              <a:t>1: </a:t>
            </a:r>
            <a:r>
              <a:rPr lang="nl-NL" sz="1400" b="0" dirty="0" smtClean="0"/>
              <a:t>Inleiding</a:t>
            </a:r>
          </a:p>
          <a:p>
            <a:pPr marL="285750" indent="-285750">
              <a:buFont typeface="Arial" panose="020B0604020202020204" pitchFamily="34" charset="0"/>
              <a:buChar char="•"/>
            </a:pPr>
            <a:r>
              <a:rPr lang="nl-NL" sz="1400" b="0" dirty="0" smtClean="0"/>
              <a:t>Alinea </a:t>
            </a:r>
            <a:r>
              <a:rPr lang="nl-NL" sz="1400" b="0" dirty="0"/>
              <a:t>2: Stelling</a:t>
            </a:r>
            <a:br>
              <a:rPr lang="nl-NL" sz="1400" b="0" dirty="0"/>
            </a:br>
            <a:r>
              <a:rPr lang="nl-NL" sz="1400" b="0" dirty="0"/>
              <a:t>Ik ben tegen de legalisatie van </a:t>
            </a:r>
            <a:r>
              <a:rPr lang="nl-NL" sz="1400" b="0" dirty="0" smtClean="0"/>
              <a:t>drugs</a:t>
            </a:r>
          </a:p>
          <a:p>
            <a:pPr marL="285750" indent="-285750">
              <a:buFont typeface="Arial" panose="020B0604020202020204" pitchFamily="34" charset="0"/>
              <a:buChar char="•"/>
            </a:pPr>
            <a:r>
              <a:rPr lang="nl-NL" sz="1400" b="0" dirty="0" smtClean="0"/>
              <a:t>Alinea </a:t>
            </a:r>
            <a:r>
              <a:rPr lang="nl-NL" sz="1400" b="0" dirty="0"/>
              <a:t>3: Argumenten voor</a:t>
            </a:r>
            <a:br>
              <a:rPr lang="nl-NL" sz="1400" b="0" dirty="0"/>
            </a:br>
            <a:r>
              <a:rPr lang="nl-NL" sz="1400" b="0" dirty="0"/>
              <a:t>Door legalisatie wordt </a:t>
            </a:r>
            <a:r>
              <a:rPr lang="nl-NL" sz="1400" b="0" dirty="0" smtClean="0"/>
              <a:t>drugsgebruik gestimuleerd</a:t>
            </a:r>
          </a:p>
          <a:p>
            <a:pPr marL="285750" indent="-285750">
              <a:buFont typeface="Arial" panose="020B0604020202020204" pitchFamily="34" charset="0"/>
              <a:buChar char="•"/>
            </a:pPr>
            <a:r>
              <a:rPr lang="nl-NL" sz="1400" b="0" dirty="0" smtClean="0"/>
              <a:t>Alinea </a:t>
            </a:r>
            <a:r>
              <a:rPr lang="nl-NL" sz="1400" b="0" dirty="0"/>
              <a:t>4: Argumenten tegen</a:t>
            </a:r>
            <a:br>
              <a:rPr lang="nl-NL" sz="1400" b="0" dirty="0"/>
            </a:br>
            <a:r>
              <a:rPr lang="nl-NL" sz="1400" b="0" dirty="0"/>
              <a:t>Door legalisatie hoeft het niet meer </a:t>
            </a:r>
            <a:r>
              <a:rPr lang="nl-NL" sz="1400" b="0" dirty="0" smtClean="0"/>
              <a:t>stiekem</a:t>
            </a:r>
          </a:p>
          <a:p>
            <a:pPr marL="285750" indent="-285750">
              <a:buFont typeface="Arial" panose="020B0604020202020204" pitchFamily="34" charset="0"/>
              <a:buChar char="•"/>
            </a:pPr>
            <a:r>
              <a:rPr lang="nl-NL" sz="1400" b="0" dirty="0" smtClean="0"/>
              <a:t>Alinea </a:t>
            </a:r>
            <a:r>
              <a:rPr lang="nl-NL" sz="1400" b="0" dirty="0"/>
              <a:t>5: Argumenten tegen verwerpen </a:t>
            </a:r>
            <a:br>
              <a:rPr lang="nl-NL" sz="1400" b="0" dirty="0"/>
            </a:br>
            <a:r>
              <a:rPr lang="nl-NL" sz="1400" b="0" dirty="0"/>
              <a:t>Het argument tegen valt in het niets in vergelijking tot de gevolgen van het argument </a:t>
            </a:r>
            <a:r>
              <a:rPr lang="nl-NL" sz="1400" b="0" dirty="0" smtClean="0"/>
              <a:t>voor</a:t>
            </a:r>
          </a:p>
          <a:p>
            <a:pPr marL="285750" indent="-285750">
              <a:buFont typeface="Arial" panose="020B0604020202020204" pitchFamily="34" charset="0"/>
              <a:buChar char="•"/>
            </a:pPr>
            <a:r>
              <a:rPr lang="nl-NL" sz="1400" b="0" dirty="0" smtClean="0"/>
              <a:t>Alinea </a:t>
            </a:r>
            <a:r>
              <a:rPr lang="nl-NL" sz="1400" b="0" dirty="0"/>
              <a:t>6: Conclusie</a:t>
            </a:r>
            <a:br>
              <a:rPr lang="nl-NL" sz="1400" b="0" dirty="0"/>
            </a:br>
            <a:r>
              <a:rPr lang="nl-NL" sz="1400" b="0" dirty="0"/>
              <a:t>Ik ben tegen de legalisatie van drugs, omdat hierdoor het gebruik van drugs wordt gestimuleerd. </a:t>
            </a:r>
            <a:endParaRPr lang="en-US" sz="1400" b="0" dirty="0"/>
          </a:p>
        </p:txBody>
      </p:sp>
    </p:spTree>
    <p:extLst>
      <p:ext uri="{BB962C8B-B14F-4D97-AF65-F5344CB8AC3E}">
        <p14:creationId xmlns:p14="http://schemas.microsoft.com/office/powerpoint/2010/main" val="3127011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Meervoudige </a:t>
            </a:r>
            <a:r>
              <a:rPr lang="nl-NL" smtClean="0"/>
              <a:t>argumentatie</a:t>
            </a:r>
            <a:endParaRPr lang="en-US" dirty="0"/>
          </a:p>
        </p:txBody>
      </p:sp>
      <p:sp>
        <p:nvSpPr>
          <p:cNvPr id="3" name="Content Placeholder 2"/>
          <p:cNvSpPr>
            <a:spLocks noGrp="1"/>
          </p:cNvSpPr>
          <p:nvPr>
            <p:ph idx="1"/>
          </p:nvPr>
        </p:nvSpPr>
        <p:spPr>
          <a:xfrm>
            <a:off x="808445" y="1086114"/>
            <a:ext cx="7520940" cy="3579849"/>
          </a:xfrm>
        </p:spPr>
        <p:txBody>
          <a:bodyPr>
            <a:noAutofit/>
          </a:bodyPr>
          <a:lstStyle/>
          <a:p>
            <a:pPr lvl="0">
              <a:buFont typeface="Arial" panose="020B0604020202020204" pitchFamily="34" charset="0"/>
              <a:buChar char="•"/>
            </a:pPr>
            <a:r>
              <a:rPr lang="nl-NL" sz="3200" b="0" dirty="0" smtClean="0"/>
              <a:t>Meerdere, aparte argumenten voor je stelling</a:t>
            </a:r>
          </a:p>
          <a:p>
            <a:pPr lvl="2">
              <a:buFont typeface="Arial" panose="020B0604020202020204" pitchFamily="34" charset="0"/>
              <a:buChar char="•"/>
            </a:pPr>
            <a:r>
              <a:rPr lang="nl-NL" sz="3200" dirty="0" smtClean="0"/>
              <a:t>Standpunt: een bijbaantje heeft voordelen.</a:t>
            </a:r>
          </a:p>
          <a:p>
            <a:pPr lvl="3">
              <a:buFont typeface="Arial" panose="020B0604020202020204" pitchFamily="34" charset="0"/>
              <a:buChar char="•"/>
            </a:pPr>
            <a:r>
              <a:rPr lang="nl-NL" sz="3200" dirty="0" smtClean="0"/>
              <a:t>Argument 1: je verdient er geld mee.</a:t>
            </a:r>
          </a:p>
          <a:p>
            <a:pPr lvl="3">
              <a:buFont typeface="Arial" panose="020B0604020202020204" pitchFamily="34" charset="0"/>
              <a:buChar char="•"/>
            </a:pPr>
            <a:r>
              <a:rPr lang="nl-NL" sz="3200" dirty="0" smtClean="0"/>
              <a:t>Argument 2: je leert andere mensen kennen.</a:t>
            </a:r>
            <a:endParaRPr lang="en-US" sz="3200" dirty="0"/>
          </a:p>
          <a:p>
            <a:endParaRPr lang="en-US" sz="3200" b="0" dirty="0"/>
          </a:p>
        </p:txBody>
      </p:sp>
    </p:spTree>
    <p:extLst>
      <p:ext uri="{BB962C8B-B14F-4D97-AF65-F5344CB8AC3E}">
        <p14:creationId xmlns:p14="http://schemas.microsoft.com/office/powerpoint/2010/main" val="370170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Nevenschikkende </a:t>
            </a:r>
            <a:r>
              <a:rPr lang="nl-NL" dirty="0" smtClean="0"/>
              <a:t>argumentatie</a:t>
            </a:r>
            <a:endParaRPr lang="en-US" dirty="0"/>
          </a:p>
        </p:txBody>
      </p:sp>
      <p:sp>
        <p:nvSpPr>
          <p:cNvPr id="3" name="Content Placeholder 2"/>
          <p:cNvSpPr>
            <a:spLocks noGrp="1"/>
          </p:cNvSpPr>
          <p:nvPr>
            <p:ph idx="1"/>
          </p:nvPr>
        </p:nvSpPr>
        <p:spPr/>
        <p:txBody>
          <a:bodyPr>
            <a:normAutofit lnSpcReduction="10000"/>
          </a:bodyPr>
          <a:lstStyle/>
          <a:p>
            <a:pPr lvl="0"/>
            <a:r>
              <a:rPr lang="nl-NL" sz="3200" b="0" dirty="0" smtClean="0"/>
              <a:t>Meerdere </a:t>
            </a:r>
            <a:r>
              <a:rPr lang="nl-NL" sz="3200" b="0" dirty="0"/>
              <a:t>argumenten hangen met elkaar samen (horizontaal</a:t>
            </a:r>
            <a:r>
              <a:rPr lang="nl-NL" sz="3200" b="0" dirty="0" smtClean="0"/>
              <a:t>):</a:t>
            </a:r>
          </a:p>
          <a:p>
            <a:pPr lvl="2">
              <a:buFont typeface="Arial" panose="020B0604020202020204" pitchFamily="34" charset="0"/>
              <a:buChar char="•"/>
            </a:pPr>
            <a:r>
              <a:rPr lang="nl-NL" sz="3200" dirty="0"/>
              <a:t>Standpunt: </a:t>
            </a:r>
            <a:r>
              <a:rPr lang="nl-NL" sz="3200" dirty="0" smtClean="0"/>
              <a:t>Sven heeft dat leuke bijbaantje in de snackbar niet gekregen.</a:t>
            </a:r>
            <a:endParaRPr lang="nl-NL" sz="3200" dirty="0"/>
          </a:p>
          <a:p>
            <a:pPr lvl="3">
              <a:buFont typeface="Arial" panose="020B0604020202020204" pitchFamily="34" charset="0"/>
              <a:buChar char="•"/>
            </a:pPr>
            <a:r>
              <a:rPr lang="nl-NL" sz="3200" dirty="0"/>
              <a:t>Argument 1: </a:t>
            </a:r>
            <a:r>
              <a:rPr lang="nl-NL" sz="3200" dirty="0" smtClean="0"/>
              <a:t>Hij is pas vijftien.</a:t>
            </a:r>
            <a:endParaRPr lang="nl-NL" sz="3200" dirty="0"/>
          </a:p>
          <a:p>
            <a:pPr lvl="3">
              <a:buFont typeface="Arial" panose="020B0604020202020204" pitchFamily="34" charset="0"/>
              <a:buChar char="•"/>
            </a:pPr>
            <a:r>
              <a:rPr lang="nl-NL" sz="3200" dirty="0"/>
              <a:t>Argument 2: </a:t>
            </a:r>
            <a:r>
              <a:rPr lang="nl-NL" sz="3200" dirty="0" smtClean="0"/>
              <a:t>Hij spreekt niet goed Duits.</a:t>
            </a:r>
            <a:endParaRPr lang="en-US" sz="3200" dirty="0"/>
          </a:p>
          <a:p>
            <a:pPr lvl="0"/>
            <a:endParaRPr lang="nl-NL" sz="3200" b="0" dirty="0"/>
          </a:p>
          <a:p>
            <a:endParaRPr lang="en-US" sz="3200" b="0" dirty="0"/>
          </a:p>
        </p:txBody>
      </p:sp>
    </p:spTree>
    <p:extLst>
      <p:ext uri="{BB962C8B-B14F-4D97-AF65-F5344CB8AC3E}">
        <p14:creationId xmlns:p14="http://schemas.microsoft.com/office/powerpoint/2010/main" val="2672051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Onderschikkende </a:t>
            </a:r>
            <a:r>
              <a:rPr lang="nl-NL" dirty="0" smtClean="0"/>
              <a:t>argumentatie</a:t>
            </a:r>
            <a:endParaRPr lang="en-US" dirty="0"/>
          </a:p>
        </p:txBody>
      </p:sp>
      <p:sp>
        <p:nvSpPr>
          <p:cNvPr id="3" name="Content Placeholder 2"/>
          <p:cNvSpPr>
            <a:spLocks noGrp="1"/>
          </p:cNvSpPr>
          <p:nvPr>
            <p:ph idx="1"/>
          </p:nvPr>
        </p:nvSpPr>
        <p:spPr/>
        <p:txBody>
          <a:bodyPr>
            <a:noAutofit/>
          </a:bodyPr>
          <a:lstStyle/>
          <a:p>
            <a:pPr lvl="0"/>
            <a:r>
              <a:rPr lang="nl-NL" sz="1800" b="0" dirty="0" err="1" smtClean="0"/>
              <a:t>Subargumentatie</a:t>
            </a:r>
            <a:r>
              <a:rPr lang="nl-NL" sz="1800" b="0" dirty="0" smtClean="0"/>
              <a:t> </a:t>
            </a:r>
            <a:r>
              <a:rPr lang="nl-NL" sz="1800" b="0" dirty="0"/>
              <a:t>die een argument versterkt (verticaal; uitwerkingen, voorbeeld, toelichting maar dan </a:t>
            </a:r>
            <a:r>
              <a:rPr lang="nl-NL" sz="1800" b="0" u="sng" dirty="0"/>
              <a:t>getransformeerd</a:t>
            </a:r>
            <a:r>
              <a:rPr lang="nl-NL" sz="1800" b="0" dirty="0"/>
              <a:t> tot </a:t>
            </a:r>
            <a:r>
              <a:rPr lang="nl-NL" sz="1800" b="0" dirty="0" smtClean="0"/>
              <a:t>argumenten)</a:t>
            </a:r>
          </a:p>
          <a:p>
            <a:pPr lvl="2">
              <a:buFont typeface="Arial" panose="020B0604020202020204" pitchFamily="34" charset="0"/>
              <a:buChar char="•"/>
            </a:pPr>
            <a:r>
              <a:rPr lang="nl-NL" sz="1800" dirty="0"/>
              <a:t>Standpunt: </a:t>
            </a:r>
            <a:r>
              <a:rPr lang="nl-NL" sz="1800" dirty="0" smtClean="0"/>
              <a:t>Roken schaadt de gezondheid.</a:t>
            </a:r>
            <a:endParaRPr lang="nl-NL" sz="1800" dirty="0"/>
          </a:p>
          <a:p>
            <a:pPr lvl="3">
              <a:buFont typeface="Arial" panose="020B0604020202020204" pitchFamily="34" charset="0"/>
              <a:buChar char="•"/>
            </a:pPr>
            <a:r>
              <a:rPr lang="nl-NL" sz="1800" dirty="0"/>
              <a:t>Argument 1: </a:t>
            </a:r>
            <a:r>
              <a:rPr lang="nl-NL" sz="1800" dirty="0" smtClean="0"/>
              <a:t>Tabak bevat schadelijke stoffen. (</a:t>
            </a:r>
            <a:r>
              <a:rPr lang="nl-NL" sz="1800" dirty="0" err="1" smtClean="0"/>
              <a:t>so</a:t>
            </a:r>
            <a:r>
              <a:rPr lang="nl-NL" sz="1800" dirty="0" smtClean="0"/>
              <a:t> </a:t>
            </a:r>
            <a:r>
              <a:rPr lang="nl-NL" sz="1800" dirty="0" err="1" smtClean="0"/>
              <a:t>what</a:t>
            </a:r>
            <a:r>
              <a:rPr lang="nl-NL" sz="1800" dirty="0" smtClean="0"/>
              <a:t>?)</a:t>
            </a:r>
            <a:endParaRPr lang="nl-NL" sz="1800" dirty="0"/>
          </a:p>
          <a:p>
            <a:pPr lvl="3">
              <a:buFont typeface="Arial" panose="020B0604020202020204" pitchFamily="34" charset="0"/>
              <a:buChar char="•"/>
            </a:pPr>
            <a:r>
              <a:rPr lang="nl-NL" sz="1800" dirty="0"/>
              <a:t>Argument 2: </a:t>
            </a:r>
            <a:r>
              <a:rPr lang="nl-NL" sz="1800" dirty="0" smtClean="0"/>
              <a:t>Er bestaat grote kans op longziekten. (</a:t>
            </a:r>
            <a:r>
              <a:rPr lang="nl-NL" sz="1800" dirty="0" err="1" smtClean="0"/>
              <a:t>so</a:t>
            </a:r>
            <a:r>
              <a:rPr lang="nl-NL" sz="1800" dirty="0" smtClean="0"/>
              <a:t> </a:t>
            </a:r>
            <a:r>
              <a:rPr lang="nl-NL" sz="1800" dirty="0" err="1" smtClean="0"/>
              <a:t>what</a:t>
            </a:r>
            <a:r>
              <a:rPr lang="nl-NL" sz="1800" dirty="0" smtClean="0"/>
              <a:t>?)</a:t>
            </a:r>
          </a:p>
          <a:p>
            <a:pPr lvl="3">
              <a:buFont typeface="Arial" panose="020B0604020202020204" pitchFamily="34" charset="0"/>
              <a:buChar char="•"/>
            </a:pPr>
            <a:r>
              <a:rPr lang="nl-NL" sz="1800" dirty="0" smtClean="0"/>
              <a:t>Argument 3: je kunt ernstig ziek worden. (</a:t>
            </a:r>
            <a:r>
              <a:rPr lang="nl-NL" sz="1800" dirty="0" err="1" smtClean="0"/>
              <a:t>so</a:t>
            </a:r>
            <a:r>
              <a:rPr lang="nl-NL" sz="1800" dirty="0" smtClean="0"/>
              <a:t> </a:t>
            </a:r>
            <a:r>
              <a:rPr lang="nl-NL" sz="1800" dirty="0" err="1" smtClean="0"/>
              <a:t>what</a:t>
            </a:r>
            <a:r>
              <a:rPr lang="nl-NL" sz="1800" dirty="0" smtClean="0"/>
              <a:t>?)</a:t>
            </a:r>
          </a:p>
          <a:p>
            <a:pPr lvl="3">
              <a:buFont typeface="Arial" panose="020B0604020202020204" pitchFamily="34" charset="0"/>
              <a:buChar char="•"/>
            </a:pPr>
            <a:r>
              <a:rPr lang="nl-NL" sz="1800" dirty="0" smtClean="0"/>
              <a:t>Argument 4: zonder behandeling kun je eraan doodgaan (suïcidale criticus die levensmoe is: </a:t>
            </a:r>
            <a:r>
              <a:rPr lang="nl-NL" sz="1800" dirty="0" err="1" smtClean="0"/>
              <a:t>so</a:t>
            </a:r>
            <a:r>
              <a:rPr lang="nl-NL" sz="1800" dirty="0" smtClean="0"/>
              <a:t> </a:t>
            </a:r>
            <a:r>
              <a:rPr lang="nl-NL" sz="1800" dirty="0" err="1" smtClean="0"/>
              <a:t>what</a:t>
            </a:r>
            <a:r>
              <a:rPr lang="nl-NL" sz="1800" dirty="0" smtClean="0"/>
              <a:t>?)</a:t>
            </a:r>
          </a:p>
          <a:p>
            <a:pPr lvl="3">
              <a:buFont typeface="Arial" panose="020B0604020202020204" pitchFamily="34" charset="0"/>
              <a:buChar char="•"/>
            </a:pPr>
            <a:r>
              <a:rPr lang="nl-NL" sz="1800" dirty="0" smtClean="0"/>
              <a:t>Argument 5:eh….doodgaan is niet leuk? (‘rock </a:t>
            </a:r>
            <a:r>
              <a:rPr lang="nl-NL" sz="1800" dirty="0" err="1" smtClean="0"/>
              <a:t>bottom</a:t>
            </a:r>
            <a:r>
              <a:rPr lang="nl-NL" sz="1800" dirty="0" smtClean="0"/>
              <a:t>’ argumentatie)</a:t>
            </a:r>
          </a:p>
          <a:p>
            <a:pPr lvl="3">
              <a:buFont typeface="Arial" panose="020B0604020202020204" pitchFamily="34" charset="0"/>
              <a:buChar char="•"/>
            </a:pPr>
            <a:r>
              <a:rPr lang="nl-NL" sz="1800" dirty="0" smtClean="0"/>
              <a:t>Drogreden n.a.v. stelling: mijn opa is 90 geworden en rookte een pakje per dag.</a:t>
            </a:r>
          </a:p>
          <a:p>
            <a:pPr lvl="3">
              <a:buFont typeface="Arial" panose="020B0604020202020204" pitchFamily="34" charset="0"/>
              <a:buChar char="•"/>
            </a:pPr>
            <a:endParaRPr lang="en-US" sz="1800" dirty="0"/>
          </a:p>
          <a:p>
            <a:pPr lvl="0"/>
            <a:endParaRPr lang="nl-NL" sz="1800" b="0" dirty="0"/>
          </a:p>
          <a:p>
            <a:endParaRPr lang="en-US" sz="1800" b="0" dirty="0"/>
          </a:p>
        </p:txBody>
      </p:sp>
    </p:spTree>
    <p:extLst>
      <p:ext uri="{BB962C8B-B14F-4D97-AF65-F5344CB8AC3E}">
        <p14:creationId xmlns:p14="http://schemas.microsoft.com/office/powerpoint/2010/main" val="881408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Tegenargumentatie</a:t>
            </a:r>
            <a:endParaRPr lang="en-US" dirty="0"/>
          </a:p>
        </p:txBody>
      </p:sp>
      <p:sp>
        <p:nvSpPr>
          <p:cNvPr id="3" name="Content Placeholder 2"/>
          <p:cNvSpPr>
            <a:spLocks noGrp="1"/>
          </p:cNvSpPr>
          <p:nvPr>
            <p:ph idx="1"/>
          </p:nvPr>
        </p:nvSpPr>
        <p:spPr/>
        <p:txBody>
          <a:bodyPr>
            <a:normAutofit/>
          </a:bodyPr>
          <a:lstStyle/>
          <a:p>
            <a:pPr lvl="0"/>
            <a:r>
              <a:rPr lang="nl-NL" sz="3200" b="0" dirty="0" smtClean="0"/>
              <a:t>Hierbij </a:t>
            </a:r>
            <a:r>
              <a:rPr lang="nl-NL" sz="3200" b="0" dirty="0"/>
              <a:t>worden argumenten tegen genoemd, maar ook verworpen. Zorg er wel voor dat je de argumenten op een fatsoenlijke kunt verwerpen, anders zal de lezer het niet geheel met je eens zijn.</a:t>
            </a:r>
            <a:endParaRPr lang="en-US" sz="3200" b="0" dirty="0"/>
          </a:p>
          <a:p>
            <a:endParaRPr lang="en-US" sz="3200" b="0" dirty="0"/>
          </a:p>
        </p:txBody>
      </p:sp>
    </p:spTree>
    <p:extLst>
      <p:ext uri="{BB962C8B-B14F-4D97-AF65-F5344CB8AC3E}">
        <p14:creationId xmlns:p14="http://schemas.microsoft.com/office/powerpoint/2010/main" val="1458186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Afwegingsargumentatie</a:t>
            </a:r>
            <a:endParaRPr lang="en-US" dirty="0"/>
          </a:p>
        </p:txBody>
      </p:sp>
      <p:sp>
        <p:nvSpPr>
          <p:cNvPr id="3" name="Content Placeholder 2"/>
          <p:cNvSpPr>
            <a:spLocks noGrp="1"/>
          </p:cNvSpPr>
          <p:nvPr>
            <p:ph idx="1"/>
          </p:nvPr>
        </p:nvSpPr>
        <p:spPr/>
        <p:txBody>
          <a:bodyPr>
            <a:normAutofit fontScale="85000" lnSpcReduction="10000"/>
          </a:bodyPr>
          <a:lstStyle/>
          <a:p>
            <a:r>
              <a:rPr lang="nl-NL" sz="3200" b="0" dirty="0" smtClean="0"/>
              <a:t>Ook </a:t>
            </a:r>
            <a:r>
              <a:rPr lang="nl-NL" sz="3200" b="0" dirty="0"/>
              <a:t>hierbij noem je de </a:t>
            </a:r>
            <a:r>
              <a:rPr lang="nl-NL" sz="3200" b="0" dirty="0" smtClean="0"/>
              <a:t>voor- </a:t>
            </a:r>
            <a:r>
              <a:rPr lang="nl-NL" sz="3200" b="0" dirty="0"/>
              <a:t>en </a:t>
            </a:r>
            <a:r>
              <a:rPr lang="nl-NL" sz="3200" b="0" dirty="0" smtClean="0"/>
              <a:t>nadelen, maar </a:t>
            </a:r>
            <a:r>
              <a:rPr lang="nl-NL" sz="3200" b="0" dirty="0"/>
              <a:t>benadruk je dat de argumenten voor veel en veel belangrijker zijn </a:t>
            </a:r>
            <a:r>
              <a:rPr lang="nl-NL" sz="3200" b="0" dirty="0" smtClean="0"/>
              <a:t>dan </a:t>
            </a:r>
            <a:r>
              <a:rPr lang="nl-NL" sz="3200" b="0" dirty="0"/>
              <a:t>de argumenten </a:t>
            </a:r>
            <a:r>
              <a:rPr lang="nl-NL" sz="3200" b="0" dirty="0" smtClean="0"/>
              <a:t>tegen.</a:t>
            </a:r>
          </a:p>
          <a:p>
            <a:r>
              <a:rPr lang="nl-NL" sz="3200" b="0" dirty="0" smtClean="0"/>
              <a:t>A) Door </a:t>
            </a:r>
            <a:r>
              <a:rPr lang="nl-NL" sz="3200" b="0" dirty="0"/>
              <a:t>legalisatie wordt </a:t>
            </a:r>
            <a:r>
              <a:rPr lang="nl-NL" sz="3200" b="0" dirty="0" smtClean="0"/>
              <a:t>drugsgebruik gestimuleerd.</a:t>
            </a:r>
          </a:p>
          <a:p>
            <a:r>
              <a:rPr lang="nl-NL" sz="3200" b="0" dirty="0" smtClean="0"/>
              <a:t>B) Door </a:t>
            </a:r>
            <a:r>
              <a:rPr lang="nl-NL" sz="3200" b="0" dirty="0"/>
              <a:t>legalisatie hoeft het niet meer </a:t>
            </a:r>
            <a:r>
              <a:rPr lang="nl-NL" sz="3200" b="0" dirty="0" smtClean="0"/>
              <a:t>stiekem</a:t>
            </a:r>
          </a:p>
          <a:p>
            <a:r>
              <a:rPr lang="nl-NL" sz="3200" b="0" dirty="0" smtClean="0"/>
              <a:t>Argument B valt in het niet vergeleken met argument A.</a:t>
            </a:r>
            <a:endParaRPr lang="en-US" sz="3200" b="0" dirty="0"/>
          </a:p>
        </p:txBody>
      </p:sp>
    </p:spTree>
    <p:extLst>
      <p:ext uri="{BB962C8B-B14F-4D97-AF65-F5344CB8AC3E}">
        <p14:creationId xmlns:p14="http://schemas.microsoft.com/office/powerpoint/2010/main" val="11674538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28</TotalTime>
  <Words>554</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Angles</vt:lpstr>
      <vt:lpstr>Hoe schrijf ik een betoog? </vt:lpstr>
      <vt:lpstr>Opbouw </vt:lpstr>
      <vt:lpstr>Wat is een betoog? </vt:lpstr>
      <vt:lpstr>Hoe schrijf ik een betoog? bouwplan</vt:lpstr>
      <vt:lpstr>Meervoudige argumentatie</vt:lpstr>
      <vt:lpstr>Nevenschikkende argumentatie</vt:lpstr>
      <vt:lpstr>Onderschikkende argumentatie</vt:lpstr>
      <vt:lpstr>Tegenargumentatie</vt:lpstr>
      <vt:lpstr>Afwegingsargumentatie</vt:lpstr>
      <vt:lpstr>Goede versus slechte schrijvers</vt:lpstr>
      <vt:lpstr>Meer over goede en slechte schrijvers</vt:lpstr>
      <vt:lpstr>Meer over goede en slechte schrijvers</vt:lpstr>
      <vt:lpstr>Tot slot</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schrijf ik een betoog?</dc:title>
  <dc:creator>Meulen, Dirk van der</dc:creator>
  <cp:lastModifiedBy>Meulen, Dirk van der</cp:lastModifiedBy>
  <cp:revision>9</cp:revision>
  <dcterms:created xsi:type="dcterms:W3CDTF">2015-01-01T12:37:57Z</dcterms:created>
  <dcterms:modified xsi:type="dcterms:W3CDTF">2015-05-09T15:05:31Z</dcterms:modified>
</cp:coreProperties>
</file>